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D2C8-A3AD-4BEC-BEAA-A6E0D9C1BF51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C81D6-BB6F-4050-AC66-629F61357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6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75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2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8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280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07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25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69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55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8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1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3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05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76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l-GR"/>
            </a:pPr>
            <a:endParaRPr kumimoji="0" lang="el-GR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Ορθογώνιο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Autofit/>
          </a:bodyPr>
          <a:lstStyle>
            <a:lvl1pPr algn="ctr" latinLnBrk="0">
              <a:defRPr lang="el-GR" sz="4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l-GR" sz="20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el-GR" sz="2800"/>
            </a:lvl2pPr>
            <a:lvl3pPr marL="914400" indent="0" algn="ctr" latinLnBrk="0">
              <a:buNone/>
              <a:defRPr lang="el-GR" sz="2400"/>
            </a:lvl3pPr>
            <a:lvl4pPr marL="1371600" indent="0" algn="ctr" latinLnBrk="0">
              <a:buNone/>
              <a:defRPr lang="el-GR" sz="2000"/>
            </a:lvl4pPr>
            <a:lvl5pPr marL="1828800" indent="0" algn="ctr" latinLnBrk="0">
              <a:buNone/>
              <a:defRPr lang="el-GR" sz="2000"/>
            </a:lvl5pPr>
            <a:lvl6pPr marL="2286000" indent="0" algn="ctr" latinLnBrk="0">
              <a:buNone/>
              <a:defRPr lang="el-GR" sz="2000"/>
            </a:lvl6pPr>
            <a:lvl7pPr marL="2743200" indent="0" algn="ctr" latinLnBrk="0">
              <a:buNone/>
              <a:defRPr lang="el-GR" sz="2000"/>
            </a:lvl7pPr>
            <a:lvl8pPr marL="3200400" indent="0" algn="ctr" latinLnBrk="0">
              <a:buNone/>
              <a:defRPr lang="el-GR" sz="2000"/>
            </a:lvl8pPr>
            <a:lvl9pPr marL="3657600" indent="0" algn="ctr" latinLnBrk="0">
              <a:buNone/>
              <a:defRPr lang="el-GR" sz="2000"/>
            </a:lvl9pPr>
          </a:lstStyle>
          <a:p>
            <a:r>
              <a:rPr lang="el-GR"/>
              <a:t>Κάντε κλικ για να επεξεργαστείτε το στυλ υποδείγματος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18293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el-GR"/>
            </a:lvl6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 dirty="0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5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Ορθογώνιο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noProof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el-GR" sz="52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noProof="0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l-GR" sz="2400" cap="none" baseline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l-GR" noProof="0" smtClean="0"/>
              <a:pPr/>
              <a:t>18/11/2025</a:t>
            </a:fld>
            <a:endParaRPr lang="el-GR" noProof="0" dirty="0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02235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Εναλλακτική 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el-GR" sz="52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l-G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11/18/2025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03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t>11/18/2025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4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7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200" b="0" cap="none" baseline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4" name="Πλαίσι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el-GR" sz="1800"/>
            </a:lvl1pPr>
            <a:lvl2pPr latinLnBrk="0">
              <a:defRPr lang="el-GR" sz="1600"/>
            </a:lvl2pPr>
            <a:lvl3pPr latinLnBrk="0">
              <a:defRPr lang="el-GR" sz="1400"/>
            </a:lvl3pPr>
            <a:lvl4pPr latinLnBrk="0">
              <a:defRPr lang="el-GR" sz="1200"/>
            </a:lvl4pPr>
            <a:lvl5pPr latinLnBrk="0">
              <a:defRPr lang="el-GR" sz="1200"/>
            </a:lvl5pPr>
            <a:lvl6pPr latinLnBrk="0">
              <a:defRPr lang="el-GR" sz="1200"/>
            </a:lvl6pPr>
            <a:lvl7pPr latinLnBrk="0">
              <a:defRPr lang="el-GR" sz="1200"/>
            </a:lvl7pPr>
            <a:lvl8pPr latinLnBrk="0">
              <a:defRPr lang="el-GR" sz="1200"/>
            </a:lvl8pPr>
            <a:lvl9pPr latinLnBrk="0">
              <a:defRPr lang="el-GR" sz="12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Πλαίσι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200" b="0" cap="none" baseline="0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6" name="Πλαίσι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el-GR" sz="1800"/>
            </a:lvl1pPr>
            <a:lvl2pPr latinLnBrk="0">
              <a:defRPr lang="el-GR" sz="1600"/>
            </a:lvl2pPr>
            <a:lvl3pPr latinLnBrk="0">
              <a:defRPr lang="el-GR" sz="1400"/>
            </a:lvl3pPr>
            <a:lvl4pPr latinLnBrk="0">
              <a:defRPr lang="el-GR" sz="1200"/>
            </a:lvl4pPr>
            <a:lvl5pPr latinLnBrk="0">
              <a:defRPr lang="el-GR" sz="1200"/>
            </a:lvl5pPr>
            <a:lvl6pPr latinLnBrk="0">
              <a:defRPr lang="el-GR" sz="1200"/>
            </a:lvl6pPr>
            <a:lvl7pPr latinLnBrk="0">
              <a:defRPr lang="el-GR" sz="1200"/>
            </a:lvl7pPr>
            <a:lvl8pPr latinLnBrk="0">
              <a:defRPr lang="el-GR" sz="1200"/>
            </a:lvl8pPr>
            <a:lvl9pPr latinLnBrk="0">
              <a:defRPr lang="el-GR" sz="12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Πλαίσι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/>
          </a:p>
        </p:txBody>
      </p:sp>
      <p:sp>
        <p:nvSpPr>
          <p:cNvPr id="8" name="Πλαίσι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Πλαίσι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2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/>
          </a:p>
        </p:txBody>
      </p:sp>
      <p:sp>
        <p:nvSpPr>
          <p:cNvPr id="4" name="Πλαίσι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Πλαίσι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6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11/18/2025</a:t>
            </a:fld>
            <a:endParaRPr lang="el-GR"/>
          </a:p>
        </p:txBody>
      </p:sp>
      <p:sp>
        <p:nvSpPr>
          <p:cNvPr id="3" name="Πλαίσι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9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Autofit/>
          </a:bodyPr>
          <a:lstStyle>
            <a:lvl1pPr latinLnBrk="0">
              <a:defRPr lang="el-GR" sz="3000" b="0"/>
            </a:lvl1pPr>
          </a:lstStyle>
          <a:p>
            <a:r>
              <a:rPr lang="el-GR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6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Εναλλακτικό 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l-GR"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Autofit/>
          </a:bodyPr>
          <a:lstStyle>
            <a:lvl1pPr latinLnBrk="0">
              <a:defRPr lang="el-GR" sz="30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noProof="0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el-GR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latinLnBrk="0">
              <a:defRPr lang="el-GR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latinLnBrk="0">
              <a:defRPr lang="el-GR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latinLnBrk="0">
              <a:defRPr lang="el-GR"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noProof="0" dirty="0"/>
              <a:t>Δεύτερο επίπεδο</a:t>
            </a:r>
          </a:p>
          <a:p>
            <a:pPr lvl="2"/>
            <a:r>
              <a:rPr lang="el-GR" noProof="0" dirty="0"/>
              <a:t>Τρίτο επίπεδο</a:t>
            </a:r>
          </a:p>
          <a:p>
            <a:pPr lvl="3"/>
            <a:r>
              <a:rPr lang="el-GR" noProof="0" dirty="0"/>
              <a:t>Τέταρτο επίπεδο</a:t>
            </a:r>
          </a:p>
          <a:p>
            <a:pPr lvl="4"/>
            <a:r>
              <a:rPr lang="el-GR" noProof="0" dirty="0"/>
              <a:t>Πέμπτο επίπεδο</a:t>
            </a:r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l-GR" noProof="0" smtClean="0"/>
              <a:pPr/>
              <a:t>18/11/2025</a:t>
            </a:fld>
            <a:endParaRPr lang="el-GR" noProof="0" dirty="0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l-GR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089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l-GR"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Autofit/>
          </a:bodyPr>
          <a:lstStyle>
            <a:lvl1pPr latinLnBrk="0">
              <a:defRPr lang="el-GR" sz="30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l-GR" noProof="0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el-GR" sz="32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endParaRPr lang="el-GR" noProof="0" dirty="0"/>
          </a:p>
        </p:txBody>
      </p:sp>
      <p:sp>
        <p:nvSpPr>
          <p:cNvPr id="4" name="Πλαίσι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l-GR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</p:txBody>
      </p:sp>
      <p:sp>
        <p:nvSpPr>
          <p:cNvPr id="5" name="Πλαίσι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l-GR" noProof="0" smtClean="0"/>
              <a:pPr/>
              <a:t>18/11/2025</a:t>
            </a:fld>
            <a:endParaRPr lang="el-GR" noProof="0" dirty="0"/>
          </a:p>
        </p:txBody>
      </p:sp>
      <p:sp>
        <p:nvSpPr>
          <p:cNvPr id="6" name="Πλαίσι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7" name="Πλαίσι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074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5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11/18/2025</a:t>
            </a:fld>
            <a:endParaRPr lang="el-GR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49B6-9BF4-4189-8D62-178F06E5E11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anchor="b" anchorCtr="0"/>
          <a:lstStyle>
            <a:lvl1pPr>
              <a:buNone/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5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06E5-E233-4711-9926-C50710415B27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8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9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anchor="t" anchorCtr="0">
            <a:normAutofit/>
          </a:bodyPr>
          <a:lstStyle/>
          <a:p>
            <a:endParaRPr lang="en-US" sz="32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98DC-CD6B-48D5-813F-42352A0473D0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52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13" name="Subtitle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anchor="b" anchorCtr="0"/>
          <a:lstStyle/>
          <a:p>
            <a:pPr algn="l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3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A1B6-942E-4825-A537-8A64B4D33E59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28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70-83C4-4F45-B93B-0960A31FD56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35361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1FE0-FEFC-4F9D-84B5-71545E07E62B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 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69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2 column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BE36-27B6-4A11-9973-98734E9E2580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904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3CFF-80E4-42CD-BEBA-7F3CBEFD0993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28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D245-EB9D-4131-AA75-C95E86FC5FB8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6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 anchorCtr="0">
            <a:normAutofit/>
          </a:bodyPr>
          <a:lstStyle/>
          <a:p>
            <a:endParaRPr lang="en-US" sz="3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02B4-A747-43D0-B881-FA7F1A8627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83302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7F96-E953-4ED2-BA4E-70CF46631F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61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5244-C875-4A14-9FD6-F1114E5ADA2C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58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B62B-38E0-45C3-9A91-BA818C44BDB8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02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03A5-E322-4200-BC83-CF0B786121B4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F90E-42E3-4227-9D11-07ECC06C9F3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7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B327-0455-444C-9F3E-018D2AFFB661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07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85EAE-6F5C-46CF-96D4-9165887D8080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37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439A-934D-437B-A700-DA9153158589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0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FD12-254B-4CA8-93C6-1FFABCF06C1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7699-7809-46D8-9966-E1437B54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7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Ορθογώνιο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noProof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Πλαίσι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noProof="0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Πλαίσι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noProof="0" dirty="0"/>
              <a:t>Δεύτερο επίπεδο</a:t>
            </a:r>
          </a:p>
          <a:p>
            <a:pPr lvl="2"/>
            <a:r>
              <a:rPr lang="el-GR" noProof="0" dirty="0"/>
              <a:t>Τρίτο επίπεδο</a:t>
            </a:r>
          </a:p>
          <a:p>
            <a:pPr lvl="3"/>
            <a:r>
              <a:rPr lang="el-GR" noProof="0" dirty="0"/>
              <a:t>Τέταρτο επίπεδο</a:t>
            </a:r>
          </a:p>
          <a:p>
            <a:pPr lvl="4"/>
            <a:r>
              <a:rPr lang="el-GR" noProof="0" dirty="0"/>
              <a:t>Πέμπτο επίπεδο</a:t>
            </a:r>
          </a:p>
          <a:p>
            <a:pPr lvl="5"/>
            <a:r>
              <a:rPr lang="el-GR" noProof="0" dirty="0"/>
              <a:t>Έκτο</a:t>
            </a:r>
          </a:p>
          <a:p>
            <a:pPr lvl="6"/>
            <a:r>
              <a:rPr lang="el-GR" noProof="0" dirty="0"/>
              <a:t>Έβδομο</a:t>
            </a:r>
          </a:p>
          <a:p>
            <a:pPr lvl="7"/>
            <a:r>
              <a:rPr lang="el-GR" noProof="0" dirty="0"/>
              <a:t>Όγδοο</a:t>
            </a:r>
          </a:p>
          <a:p>
            <a:pPr lvl="8"/>
            <a:r>
              <a:rPr lang="el-GR" noProof="0" dirty="0"/>
              <a:t>Ένατο</a:t>
            </a:r>
          </a:p>
        </p:txBody>
      </p:sp>
      <p:sp>
        <p:nvSpPr>
          <p:cNvPr id="4" name="Πλαίσι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E583DDF-CA54-461A-A486-592D2374C532}" type="datetimeFigureOut">
              <a:rPr lang="el-GR" noProof="0" smtClean="0"/>
              <a:pPr/>
              <a:t>18/11/2025</a:t>
            </a:fld>
            <a:endParaRPr lang="el-GR" noProof="0" dirty="0"/>
          </a:p>
        </p:txBody>
      </p:sp>
      <p:sp>
        <p:nvSpPr>
          <p:cNvPr id="5" name="Πλαίσι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800" cap="all" baseline="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l-GR" noProof="0" dirty="0"/>
          </a:p>
        </p:txBody>
      </p:sp>
      <p:sp>
        <p:nvSpPr>
          <p:cNvPr id="6" name="Πλαίσι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800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10567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el-GR" sz="3400" kern="1200">
          <a:solidFill>
            <a:schemeClr val="tx2">
              <a:lumMod val="7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el-GR" sz="20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el-GR" sz="18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el-GR" sz="16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el-GR" sz="14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el-GR" sz="14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el-GR" sz="14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el-GR" sz="1400" kern="1200" baseline="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el-GR" sz="1400" kern="1200" baseline="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el-GR" sz="1400" kern="1200" baseline="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C6C883C4-8519-40BD-8846-212D00E4ED2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08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5E584-E9D5-D9AE-675E-04B2896C8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98" y="424200"/>
            <a:ext cx="8690511" cy="851715"/>
          </a:xfrm>
        </p:spPr>
        <p:txBody>
          <a:bodyPr/>
          <a:lstStyle/>
          <a:p>
            <a:pPr algn="ctr"/>
            <a:r>
              <a:rPr lang="el-GR" sz="2800" dirty="0" smtClean="0"/>
              <a:t>  3.1.1.  ΜΕΤΑΒΟΛΕΣ ΤΗΣ ΠΕΡΙΟΥΣΙΑΣ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4000" y="1471726"/>
            <a:ext cx="8690511" cy="1201136"/>
          </a:xfrm>
        </p:spPr>
        <p:txBody>
          <a:bodyPr>
            <a:noAutofit/>
          </a:bodyPr>
          <a:lstStyle/>
          <a:p>
            <a:pPr algn="just"/>
            <a:r>
              <a:rPr lang="el-GR" sz="3200" dirty="0" smtClean="0"/>
              <a:t>    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Η επιχείρηση αναπτύσσει πολλές </a:t>
            </a:r>
            <a:r>
              <a:rPr lang="el-G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δραστηριότητες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όπως π.χ. αγοράζει εμπορεύματα ή πρώτες ύλες, πουλάει εμπορεύματα, πληρώνει διάφορα έξοδα, πληρώνει τους προμηθευτές της κτλ.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 descr="Spiral staircase">
            <a:extLst>
              <a:ext uri="{FF2B5EF4-FFF2-40B4-BE49-F238E27FC236}">
                <a16:creationId xmlns:a16="http://schemas.microsoft.com/office/drawing/2014/main" id="{1D0F9AEB-F3F4-5B2C-B397-13D56615EF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182" y="0"/>
            <a:ext cx="3255818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8E33-942D-3D11-FCA8-2D54102B3C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A3A3A">
                    <a:lumMod val="60000"/>
                    <a:lumOff val="40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A3A3A">
                  <a:lumMod val="60000"/>
                  <a:lumOff val="40000"/>
                </a:srgb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245671" y="2672862"/>
            <a:ext cx="8690511" cy="161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l-GR" sz="3200" dirty="0" smtClean="0"/>
              <a:t>    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Όλες αυτές οι πράξεις ονομάζονται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λογιστικά γεγονότα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και 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el-G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Μεταβάλλουν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τα περιουσιακά στοιχεία του  Ε , Π.Π, ΚΠ.</a:t>
            </a:r>
          </a:p>
          <a:p>
            <a:pPr algn="just">
              <a:spcBef>
                <a:spcPts val="0"/>
              </a:spcBef>
            </a:pP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  Στηρίζονται σε </a:t>
            </a:r>
            <a:r>
              <a:rPr lang="el-G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αποδεικτικά έγγραφα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(τιμολόγια, αποδείξεις, κτλ.)</a:t>
            </a:r>
          </a:p>
          <a:p>
            <a:pPr algn="just">
              <a:spcBef>
                <a:spcPts val="0"/>
              </a:spcBef>
            </a:pP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  Είναι εκφρασμένες σε </a:t>
            </a:r>
            <a:r>
              <a:rPr lang="el-G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χρηματικές μονάδες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143999" y="4254359"/>
            <a:ext cx="8690511" cy="900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l-GR" sz="3200" dirty="0" smtClean="0"/>
              <a:t>    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Μετά από κάθε λογιστικό γεγονός, εξακολουθεί να ισχύει η γνωστή σχέση: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 = Π.Π. + Κ.Π. 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194834" y="5154690"/>
            <a:ext cx="8690511" cy="120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l-GR" sz="3200" dirty="0" smtClean="0"/>
              <a:t>     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Οι μεταβολές αυτές, που ονομάζονται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μετασχηματισμοί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αν αφορούν μόνο δύο στοιχεία, λέγονται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απλοί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ενώ, αν αφορούν περισσότερα στοιχεία, λέγονται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σύνθετοι</a:t>
            </a:r>
            <a:r>
              <a:rPr lang="el-G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3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41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720774" y="1171954"/>
            <a:ext cx="10772531" cy="900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λογιστική, με τη σύνταξη της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000" b="0" i="0" u="sng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απογραφής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και του </a:t>
            </a:r>
            <a:r>
              <a:rPr kumimoji="0" lang="el-GR" sz="2000" b="0" i="0" u="sng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ισολογισμού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προσδιορίζει </a:t>
            </a:r>
            <a:r>
              <a:rPr kumimoji="0" lang="el-GR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στατικά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την περιουσιακή συγκρότηση της επιχείρησης (είναι, δηλαδή, η απεικόνιση μιας ημέρας).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709733" y="2086455"/>
            <a:ext cx="10772531" cy="900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καταγραφή, όμως, των </a:t>
            </a:r>
            <a:r>
              <a:rPr kumimoji="0" lang="el-G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μετασχηματισμών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μας περιγράφει τη </a:t>
            </a: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δυναμική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εξέλιξη των μεγεθών των περιουσιακών στοιχείων.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737444" y="3003702"/>
            <a:ext cx="4721261" cy="55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00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πιθανοί απλοί μετασχηματισμοί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720774" y="3518475"/>
            <a:ext cx="4890317" cy="290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  </a:t>
            </a:r>
            <a:r>
              <a:rPr kumimoji="0" lang="el-G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Ε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και ισόποση       </a:t>
            </a:r>
            <a:r>
              <a:rPr kumimoji="0" lang="el-G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Ε</a:t>
            </a:r>
          </a:p>
          <a:p>
            <a:pPr lvl="0" algn="just">
              <a:spcBef>
                <a:spcPts val="0"/>
              </a:spcBef>
            </a:pP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Π.Π.</a:t>
            </a:r>
          </a:p>
          <a:p>
            <a:pPr lvl="0" algn="just">
              <a:spcBef>
                <a:spcPts val="0"/>
              </a:spcBef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3.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Κ.Π.</a:t>
            </a:r>
          </a:p>
          <a:p>
            <a:pPr algn="just"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4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- Ε     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και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Κ.Π.</a:t>
            </a:r>
          </a:p>
          <a:p>
            <a:pPr algn="just">
              <a:spcBef>
                <a:spcPts val="0"/>
              </a:spcBef>
            </a:pP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  +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Κ.Π.</a:t>
            </a:r>
          </a:p>
          <a:p>
            <a:pPr algn="just">
              <a:spcBef>
                <a:spcPts val="0"/>
              </a:spcBef>
            </a:pP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Π.Π.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Κ.Π.</a:t>
            </a:r>
          </a:p>
          <a:p>
            <a:pPr algn="just">
              <a:spcBef>
                <a:spcPts val="0"/>
              </a:spcBef>
            </a:pP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Κ.Π.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ισόποση     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AutoNum type="arabicPeriod" startAt="2"/>
            </a:pPr>
            <a:endParaRPr lang="el-G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</a:pP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</a:pPr>
            <a:endParaRPr kumimoji="0" lang="el-G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364" y="678874"/>
            <a:ext cx="1145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ΣΤΑΤΙΚΗ</a:t>
            </a:r>
            <a:r>
              <a:rPr lang="el-GR" sz="2000" b="1" dirty="0" smtClean="0">
                <a:solidFill>
                  <a:srgbClr val="C00000"/>
                </a:solidFill>
              </a:rPr>
              <a:t>  ΚΑΙ  ΔΥΝΑΜΙΚΗ  ΠΑΡΟΥΣΙΑΣΗ       -         ΠΙΘΑΝΟΙ  ΑΠΛΟΙ  ΜΕΤΑΣΧΗΜΑΤΙΣΜΟΙ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9742" y="3975690"/>
            <a:ext cx="5555673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Όταν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μεταβολές αφορούν περιουσικά στοιχεία </a:t>
            </a:r>
            <a:r>
              <a:rPr lang="el-GR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μόνο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Ενεργητικού ή μόνο του Παθητικού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Π.Π. + Κ.Π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λέγονται 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κάθετες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ενώ όταν αφορούν στοιχεία του Ενεργητικού </a:t>
            </a:r>
            <a:r>
              <a:rPr lang="el-GR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Παθητικού λέγονται </a:t>
            </a:r>
            <a:r>
              <a:rPr lang="el-G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οριζόντιες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41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557334" y="747069"/>
            <a:ext cx="10772531" cy="55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</a:t>
            </a: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ΠΑΡΑΔΕΙΓΜΑΤΑ  ΑΠΛΩΝ  ΜΕΤΑΣΧΗΜΑΤΙΣΜΩΝ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4" y="1523367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Ε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Ε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επίπλων με μετρητά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Έπιπλα &amp; Λ.Εξοπλισμός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Ταμείο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3" y="2037792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Ε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Π.Π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εμπορευμάτων με πίστωση :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Εμπορεύματα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Προμηθευτές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Π.Π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3" y="2552217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Ε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Κ.Π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Εισφορά μετρητών από τον επιχειρηματία: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Κεφάλαιο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Κ.Π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3" y="3065673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Ε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Π.Π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Εξόφληση προμηθευτού με μετρητά: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Ταμείο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Προμηθευτές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Π.Π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2" y="3614429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Ε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Κ.Π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Καταστροφή επίπλων(ανασφάλιστων) από φωτιά: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Έπιπλα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Κεφάλαιο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1" y="4135119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Π.Π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Π.Π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Εξόφληση προμηθευτή με συν/κή: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Προμηθευτές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Π.Π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Γραμ.Πληρωτέα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60" y="4636149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Π.Π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Κ.Π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Επιβάρυνση με τόκους από προμηθευτή: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Προμηθευτές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Π.Π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),  Κεφάλαιο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59" y="5136495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Π.Π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Κ.Π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Χορήγηση έκπτωσης από προμηθευτή: </a:t>
            </a:r>
            <a:r>
              <a:rPr lang="el-GR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Προμηθευτές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Π.Π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),  Κεφάλαιο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Κ.Π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346358" y="5653638"/>
            <a:ext cx="11457709" cy="610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Κ.Π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Κ.Π   :  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Μετατροπή αποθεματικών σε κεφάλαιο</a:t>
            </a:r>
            <a:r>
              <a:rPr lang="el-GR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Αποθεματικά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Κεφάλαιο (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Κ.Π</a:t>
            </a: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41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557334" y="747069"/>
            <a:ext cx="10772531" cy="55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</a:t>
            </a: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ΣΥΝΘΕΤΟΙ  ΜΕΤΑΣΧΗΜΑΤΙΣΜΟΙ (α)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665018" y="1481802"/>
            <a:ext cx="11208327" cy="170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el-GR" sz="20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Αγορά εμπορευμάτων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αξίας 4.000 €, τα μισά με μετρητά και τα υπόλοιπα μισά με πίστωση :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Αύξηση των Εμπορευμάτων κατά 4.000 €.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Ελάττωση του Ταμείου κατά 2.000 €.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Π.Π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Αύξηση των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Προμηθευτών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2.000 €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7" y="406413"/>
            <a:ext cx="541969" cy="62907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2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665018" y="3267497"/>
            <a:ext cx="11208327" cy="209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l-GR" sz="20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Πώληση εμπορευμάτων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αξίας(κόστους) 2.000€ αντί 2.500€ (</a:t>
            </a:r>
            <a:r>
              <a:rPr lang="el-G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με μετρητά, υπόλ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πίστωση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endParaRPr lang="el-GR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Ε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Ελάττωση των Εμπορευμάτων κατά 2.000 €.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Ε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Αύξηση του Ταμείου κατά 1.000 €.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Αύξηση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Πελατών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1.500 €.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Κ.Π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Αύξηση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Κεφαλαίου κατά 500 €. (Η επιχείρηση κέρδισε 500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€)</a:t>
            </a:r>
            <a:endParaRPr lang="el-GR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defRPr/>
            </a:pPr>
            <a:endParaRPr lang="el-GR" sz="20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785" y="5652647"/>
            <a:ext cx="169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Αποτέλεσμα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16040" y="5363377"/>
            <a:ext cx="124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ΚΕΡΔΟΣ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16040" y="5852702"/>
            <a:ext cx="1122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ΖΗΜΙΑ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95999" y="5361695"/>
            <a:ext cx="169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+ Κεφάλαιο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5858786"/>
            <a:ext cx="1690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2000" b="1" dirty="0"/>
              <a:t>Κεφάλαιο</a:t>
            </a:r>
            <a:endParaRPr lang="en-US" sz="2000" b="1" dirty="0"/>
          </a:p>
        </p:txBody>
      </p:sp>
      <p:cxnSp>
        <p:nvCxnSpPr>
          <p:cNvPr id="4" name="Straight Arrow Connector 3"/>
          <p:cNvCxnSpPr>
            <a:endCxn id="21" idx="1"/>
          </p:cNvCxnSpPr>
          <p:nvPr/>
        </p:nvCxnSpPr>
        <p:spPr>
          <a:xfrm flipV="1">
            <a:off x="2687782" y="5563432"/>
            <a:ext cx="928258" cy="2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87782" y="5858786"/>
            <a:ext cx="928258" cy="19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38256" y="5555666"/>
            <a:ext cx="1205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38256" y="6064924"/>
            <a:ext cx="1205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418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557334" y="747069"/>
            <a:ext cx="10772531" cy="556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 </a:t>
            </a:r>
            <a:r>
              <a:rPr kumimoji="0" lang="el-G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ΣΥΝΘΕΤΟΙ  ΜΕΤΑΣΧΗΜΑΤΙΣΜΟΙ (β)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413946" y="1496750"/>
            <a:ext cx="11208327" cy="188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l-GR" sz="20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Ανάληψη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τον επιχειρηματία μετρητών 2.000 € και εμπορευμάτων αξίας(κόστους) 500 €,    έναντι μελλοντικών κερδών. 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Ελάττωση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των Εμπορευμάτων κατά 500 €.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Ελάττωση του Ταμείου κατά 2.000 €.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Ελάττωση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Κεφαλαίου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2.500 €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6152" y="406413"/>
            <a:ext cx="541969" cy="62907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9A5826"/>
            </a:outerShdw>
            <a:softEdge rad="112500"/>
          </a:effectLst>
        </p:spPr>
      </p:pic>
      <p:sp>
        <p:nvSpPr>
          <p:cNvPr id="17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 txBox="1">
            <a:spLocks/>
          </p:cNvSpPr>
          <p:nvPr/>
        </p:nvSpPr>
        <p:spPr>
          <a:xfrm>
            <a:off x="400115" y="3773068"/>
            <a:ext cx="11208327" cy="188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el-GR" sz="20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Πώληση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εμπορευμάτων αξίας(κόστους)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1.000 €  αντί  850 €  με μετρητά.</a:t>
            </a: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Ε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Ελάττωση των Εμπορευμάτων κατά 1.000 €.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285750" lvl="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Αύξηση του Ταμείου κατά 850 €.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Κ.Π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Ελάττωση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Κεφαλαίου </a:t>
            </a:r>
            <a:r>
              <a:rPr lang="el-GR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</a:t>
            </a:r>
            <a:r>
              <a:rPr lang="el-GR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150 €. (ζημία κατά την πώληση)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047990"/>
            <a:ext cx="4572000" cy="817428"/>
          </a:xfrm>
        </p:spPr>
        <p:txBody>
          <a:bodyPr/>
          <a:lstStyle/>
          <a:p>
            <a:pPr algn="ctr"/>
            <a:r>
              <a:rPr lang="el-GR" dirty="0" smtClean="0"/>
              <a:t>Τ Ε Λ Ο Σ</a:t>
            </a:r>
            <a:endParaRPr lang="en-US" dirty="0"/>
          </a:p>
        </p:txBody>
      </p:sp>
      <p:pic>
        <p:nvPicPr>
          <p:cNvPr id="9" name="Picture Placeholder 8" descr="Coffee on a wooden table with water ">
            <a:extLst>
              <a:ext uri="{FF2B5EF4-FFF2-40B4-BE49-F238E27FC236}">
                <a16:creationId xmlns:a16="http://schemas.microsoft.com/office/drawing/2014/main" id="{A6793210-E409-4229-B0C0-76710EC7F3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62007"/>
            <a:ext cx="5948797" cy="609597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B8226-9692-4F45-80E6-82C90904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E569E-9B7C-4CB9-AB80-C0841F922C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580736_win32_kb_v3" id="{D7A3E551-3D61-4CA5-934F-4DAFCF7401BD}" vid="{D7B46FAE-2643-4A5F-85EB-71F421ADCF21}"/>
    </a:ext>
  </a:extLst>
</a:theme>
</file>

<file path=ppt/theme/theme3.xml><?xml version="1.0" encoding="utf-8"?>
<a:theme xmlns:a="http://schemas.openxmlformats.org/drawingml/2006/main" name="Μπλε σχέδιο με ζώνες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805</Words>
  <Application>Microsoft Office PowerPoint</Application>
  <PresentationFormat>Widescreen</PresentationFormat>
  <Paragraphs>155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Meiryo</vt:lpstr>
      <vt:lpstr>Arial</vt:lpstr>
      <vt:lpstr>Avenir Next LT Pro</vt:lpstr>
      <vt:lpstr>Avenir Next LT Pro Light</vt:lpstr>
      <vt:lpstr>Bahnschrift</vt:lpstr>
      <vt:lpstr>Calibri</vt:lpstr>
      <vt:lpstr>Calibri Light</vt:lpstr>
      <vt:lpstr>Corbel</vt:lpstr>
      <vt:lpstr>Segoe UI</vt:lpstr>
      <vt:lpstr>Sitka Subheading</vt:lpstr>
      <vt:lpstr>Tw Cen MT</vt:lpstr>
      <vt:lpstr>Wingdings</vt:lpstr>
      <vt:lpstr>Office Theme</vt:lpstr>
      <vt:lpstr>2_Custom</vt:lpstr>
      <vt:lpstr>Μπλε σχέδιο με ζώνες 16x9</vt:lpstr>
      <vt:lpstr>PebbleVTI</vt:lpstr>
      <vt:lpstr>  3.1.1.  ΜΕΤΑΒΟΛΕΣ ΤΗΣ ΠΕΡΙΟΥΣΙΑΣ </vt:lpstr>
      <vt:lpstr>PowerPoint Presentation</vt:lpstr>
      <vt:lpstr>PowerPoint Presentation</vt:lpstr>
      <vt:lpstr>PowerPoint Presentation</vt:lpstr>
      <vt:lpstr>PowerPoint Presentation</vt:lpstr>
      <vt:lpstr>Τ Ε Λ Ο 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3.1.1.  ΜΕΤΑΒΟΛΕΣ ΤΗΣ ΠΕΡΙΟΥΣΙΑΣ </dc:title>
  <dc:creator>pkara</dc:creator>
  <cp:lastModifiedBy>pkara</cp:lastModifiedBy>
  <cp:revision>41</cp:revision>
  <dcterms:created xsi:type="dcterms:W3CDTF">2025-11-02T17:46:07Z</dcterms:created>
  <dcterms:modified xsi:type="dcterms:W3CDTF">2025-11-18T15:35:35Z</dcterms:modified>
</cp:coreProperties>
</file>